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8"/>
  </p:notesMasterIdLst>
  <p:sldIdLst>
    <p:sldId id="256" r:id="rId2"/>
    <p:sldId id="266" r:id="rId3"/>
    <p:sldId id="260" r:id="rId4"/>
    <p:sldId id="259" r:id="rId5"/>
    <p:sldId id="265"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8438" autoAdjust="0"/>
  </p:normalViewPr>
  <p:slideViewPr>
    <p:cSldViewPr snapToGrid="0">
      <p:cViewPr varScale="1">
        <p:scale>
          <a:sx n="78" d="100"/>
          <a:sy n="78" d="100"/>
        </p:scale>
        <p:origin x="780"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2/15/2017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a:t>
            </a:fld>
            <a:endParaRPr lang="en-US"/>
          </a:p>
        </p:txBody>
      </p:sp>
    </p:spTree>
    <p:extLst>
      <p:ext uri="{BB962C8B-B14F-4D97-AF65-F5344CB8AC3E}">
        <p14:creationId xmlns:p14="http://schemas.microsoft.com/office/powerpoint/2010/main" val="37268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 who don't already have a Microsoft account (or do have one but need a new one because their existing account has already been used with an Azure Pass) will create a new Microsoft account in the first lab before activating their Azure Pass. A good way to</a:t>
            </a:r>
            <a:r>
              <a:rPr lang="en-US" baseline="0" dirty="0" smtClean="0"/>
              <a:t> introduce this slide is to say "Azure isn't free. But we want you to do your learning on Microsoft's dime, not on your own."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29152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328855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Remind people that they </a:t>
            </a:r>
            <a:r>
              <a:rPr lang="en-US" u="sng" baseline="0" dirty="0" smtClean="0"/>
              <a:t>must</a:t>
            </a:r>
            <a:r>
              <a:rPr lang="en-US" baseline="0" dirty="0" smtClean="0"/>
              <a:t> unzip the file and copy its contents into a local directory. Otherwise, they won't see any screen shots in the labs.</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934234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chemeClr val="bg1"/>
                </a:solidFill>
                <a:latin typeface="Segoe UI Light" panose="020B0502040204020203" pitchFamily="34" charset="0"/>
              </a:rPr>
              <a:t>Microsoft Azure </a:t>
            </a:r>
            <a:r>
              <a:rPr lang="en-US" sz="4000" dirty="0">
                <a:solidFill>
                  <a:schemeClr val="bg1"/>
                </a:solidFill>
                <a:latin typeface="Segoe UI Light" panose="020B0502040204020203" pitchFamily="34" charset="0"/>
              </a:rPr>
              <a:t>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zure </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logs.msdn.microsoft.com/azure_4_research/" TargetMode="External"/><Relationship Id="rId2" Type="http://schemas.openxmlformats.org/officeDocument/2006/relationships/hyperlink" Target="https://azure4research.azurewebsites.net/propos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964538" cy="1359196"/>
          </a:xfrm>
        </p:spPr>
        <p:txBody>
          <a:bodyPr/>
          <a:lstStyle/>
          <a:p>
            <a:r>
              <a:rPr lang="en-US" dirty="0" smtClean="0"/>
              <a:t>Welcome to</a:t>
            </a:r>
            <a:br>
              <a:rPr lang="en-US" dirty="0" smtClean="0"/>
            </a:br>
            <a:r>
              <a:rPr lang="en-US" sz="5400" dirty="0" smtClean="0"/>
              <a:t>Microsoft Azure for Research Training!</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smtClean="0"/>
              <a:t>Microsoft Research</a:t>
            </a:r>
            <a:endParaRPr lang="en-US" dirty="0"/>
          </a:p>
        </p:txBody>
      </p:sp>
    </p:spTree>
    <p:extLst>
      <p:ext uri="{BB962C8B-B14F-4D97-AF65-F5344CB8AC3E}">
        <p14:creationId xmlns:p14="http://schemas.microsoft.com/office/powerpoint/2010/main" val="9369126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Azure for Research</a:t>
            </a:r>
            <a:endParaRPr lang="en-US" dirty="0"/>
          </a:p>
        </p:txBody>
      </p:sp>
      <p:sp>
        <p:nvSpPr>
          <p:cNvPr id="3" name="Content Placeholder 2"/>
          <p:cNvSpPr>
            <a:spLocks noGrp="1"/>
          </p:cNvSpPr>
          <p:nvPr>
            <p:ph idx="1"/>
          </p:nvPr>
        </p:nvSpPr>
        <p:spPr>
          <a:xfrm>
            <a:off x="519248" y="1447800"/>
            <a:ext cx="11357678" cy="4880054"/>
          </a:xfrm>
        </p:spPr>
        <p:txBody>
          <a:bodyPr/>
          <a:lstStyle/>
          <a:p>
            <a:r>
              <a:rPr lang="en-US" dirty="0" smtClean="0"/>
              <a:t>Use the cloud to empower your research</a:t>
            </a:r>
          </a:p>
          <a:p>
            <a:pPr lvl="1"/>
            <a:r>
              <a:rPr lang="en-US" dirty="0" smtClean="0"/>
              <a:t>HPC clusters</a:t>
            </a:r>
          </a:p>
          <a:p>
            <a:pPr lvl="1"/>
            <a:r>
              <a:rPr lang="en-US" dirty="0" smtClean="0"/>
              <a:t>Hadoop and Spark clusters</a:t>
            </a:r>
          </a:p>
          <a:p>
            <a:pPr lvl="1"/>
            <a:r>
              <a:rPr lang="en-US" dirty="0"/>
              <a:t>M</a:t>
            </a:r>
            <a:r>
              <a:rPr lang="en-US" dirty="0" smtClean="0"/>
              <a:t>achine learning, stream analytics, and more</a:t>
            </a:r>
          </a:p>
          <a:p>
            <a:r>
              <a:rPr lang="en-US" dirty="0" smtClean="0"/>
              <a:t>Apply for Microsoft Azure for Research awards</a:t>
            </a:r>
          </a:p>
          <a:p>
            <a:pPr lvl="1"/>
            <a:r>
              <a:rPr lang="en-US" dirty="0" smtClean="0"/>
              <a:t>Large allocations of cloud computing credits</a:t>
            </a:r>
          </a:p>
          <a:p>
            <a:pPr lvl="1"/>
            <a:r>
              <a:rPr lang="en-US" dirty="0"/>
              <a:t>Submit </a:t>
            </a:r>
            <a:r>
              <a:rPr lang="en-US" dirty="0" smtClean="0"/>
              <a:t>RFP </a:t>
            </a:r>
            <a:r>
              <a:rPr lang="en-US" dirty="0"/>
              <a:t>at </a:t>
            </a:r>
            <a:r>
              <a:rPr lang="en-US" dirty="0">
                <a:hlinkClick r:id="rId2"/>
              </a:rPr>
              <a:t>https://azure4research.azurewebsites.net/proposal</a:t>
            </a:r>
            <a:r>
              <a:rPr lang="en-US" dirty="0" smtClean="0">
                <a:hlinkClick r:id="rId2"/>
              </a:rPr>
              <a:t>/</a:t>
            </a:r>
            <a:endParaRPr lang="en-US" dirty="0" smtClean="0"/>
          </a:p>
          <a:p>
            <a:r>
              <a:rPr lang="en-US" dirty="0" smtClean="0"/>
              <a:t>Keep an eye on </a:t>
            </a:r>
            <a:r>
              <a:rPr lang="en-US" dirty="0"/>
              <a:t>our blog at </a:t>
            </a:r>
            <a:r>
              <a:rPr lang="en-US" dirty="0">
                <a:hlinkClick r:id="rId3"/>
              </a:rPr>
              <a:t>https://blogs.msdn.microsoft.com/azure_4_research</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2922988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Pass</a:t>
            </a:r>
            <a:endParaRPr lang="en-US" dirty="0"/>
          </a:p>
        </p:txBody>
      </p:sp>
      <p:sp>
        <p:nvSpPr>
          <p:cNvPr id="3" name="Content Placeholder 2"/>
          <p:cNvSpPr>
            <a:spLocks noGrp="1"/>
          </p:cNvSpPr>
          <p:nvPr>
            <p:ph idx="1"/>
          </p:nvPr>
        </p:nvSpPr>
        <p:spPr>
          <a:xfrm>
            <a:off x="519248" y="1447800"/>
            <a:ext cx="11151916" cy="4135491"/>
          </a:xfrm>
        </p:spPr>
        <p:txBody>
          <a:bodyPr/>
          <a:lstStyle/>
          <a:p>
            <a:r>
              <a:rPr lang="en-US" dirty="0" smtClean="0"/>
              <a:t>Each of you receives an activation code for an Azure Pass</a:t>
            </a:r>
          </a:p>
          <a:p>
            <a:endParaRPr lang="en-US" dirty="0"/>
          </a:p>
          <a:p>
            <a:endParaRPr lang="en-US" dirty="0" smtClean="0"/>
          </a:p>
          <a:p>
            <a:endParaRPr lang="en-US" dirty="0" smtClean="0"/>
          </a:p>
          <a:p>
            <a:endParaRPr lang="en-US" dirty="0" smtClean="0"/>
          </a:p>
          <a:p>
            <a:r>
              <a:rPr lang="en-US" dirty="0" smtClean="0"/>
              <a:t>Good for $500 in Azure credits for one month</a:t>
            </a:r>
          </a:p>
          <a:p>
            <a:r>
              <a:rPr lang="en-US" dirty="0" smtClean="0"/>
              <a:t>In the first hands-on lab, you will activate your Azure Pass and associate it with a Microsoft account</a:t>
            </a:r>
          </a:p>
        </p:txBody>
      </p:sp>
      <p:sp>
        <p:nvSpPr>
          <p:cNvPr id="4" name="Rectangle 3"/>
          <p:cNvSpPr/>
          <p:nvPr/>
        </p:nvSpPr>
        <p:spPr bwMode="auto">
          <a:xfrm>
            <a:off x="2448116" y="2529245"/>
            <a:ext cx="7294180" cy="987972"/>
          </a:xfrm>
          <a:prstGeom prst="rect">
            <a:avLst/>
          </a:prstGeom>
          <a:solidFill>
            <a:schemeClr val="bg1"/>
          </a:solidFill>
          <a:ln>
            <a:solidFill>
              <a:schemeClr val="bg1">
                <a:lumMod val="6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solidFill>
                  <a:schemeClr val="tx1">
                    <a:lumMod val="75000"/>
                    <a:lumOff val="25000"/>
                  </a:schemeClr>
                </a:solidFill>
              </a:rPr>
              <a:t>MCAMUOT86AXF2X</a:t>
            </a:r>
          </a:p>
        </p:txBody>
      </p:sp>
    </p:spTree>
    <p:extLst>
      <p:ext uri="{BB962C8B-B14F-4D97-AF65-F5344CB8AC3E}">
        <p14:creationId xmlns:p14="http://schemas.microsoft.com/office/powerpoint/2010/main" val="8103002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smtClean="0"/>
              <a:t>Course Agenda</a:t>
            </a:r>
            <a:endParaRPr lang="en-US" dirty="0"/>
          </a:p>
        </p:txBody>
      </p:sp>
      <p:sp>
        <p:nvSpPr>
          <p:cNvPr id="3" name="Text Placeholder 2"/>
          <p:cNvSpPr>
            <a:spLocks noGrp="1"/>
          </p:cNvSpPr>
          <p:nvPr>
            <p:ph type="body" sz="quarter" idx="11"/>
          </p:nvPr>
        </p:nvSpPr>
        <p:spPr>
          <a:xfrm>
            <a:off x="3609180" y="1927974"/>
            <a:ext cx="7733490" cy="3711785"/>
          </a:xfrm>
        </p:spPr>
        <p:txBody>
          <a:bodyPr/>
          <a:lstStyle/>
          <a:p>
            <a:r>
              <a:rPr lang="en-US" sz="2800" dirty="0" smtClean="0"/>
              <a:t>Azure Overview</a:t>
            </a:r>
          </a:p>
          <a:p>
            <a:r>
              <a:rPr lang="en-US" sz="2800" dirty="0" smtClean="0"/>
              <a:t>Azure Storage</a:t>
            </a:r>
          </a:p>
          <a:p>
            <a:r>
              <a:rPr lang="en-US" sz="2800" dirty="0" smtClean="0"/>
              <a:t>Azure </a:t>
            </a:r>
            <a:r>
              <a:rPr lang="en-US" sz="2800" dirty="0"/>
              <a:t>HPC and Container Service (Docker</a:t>
            </a:r>
            <a:r>
              <a:rPr lang="en-US" sz="2800" dirty="0" smtClean="0"/>
              <a:t>)</a:t>
            </a:r>
          </a:p>
          <a:p>
            <a:r>
              <a:rPr lang="en-US" sz="2800" dirty="0"/>
              <a:t>Azure Machine Learning</a:t>
            </a:r>
          </a:p>
          <a:p>
            <a:r>
              <a:rPr lang="en-US" sz="2800" dirty="0" smtClean="0"/>
              <a:t>Apache Spark on Azure HDInsight</a:t>
            </a:r>
            <a:endParaRPr lang="en-US" sz="2800" dirty="0"/>
          </a:p>
          <a:p>
            <a:r>
              <a:rPr lang="en-US" sz="2800" dirty="0" smtClean="0"/>
              <a:t>Azure Data Lake</a:t>
            </a:r>
            <a:endParaRPr lang="en-US" sz="2800" dirty="0"/>
          </a:p>
        </p:txBody>
      </p:sp>
      <p:sp>
        <p:nvSpPr>
          <p:cNvPr id="4" name="Text Placeholder 2"/>
          <p:cNvSpPr txBox="1">
            <a:spLocks/>
          </p:cNvSpPr>
          <p:nvPr/>
        </p:nvSpPr>
        <p:spPr>
          <a:xfrm>
            <a:off x="4656810" y="5762021"/>
            <a:ext cx="6947121" cy="572464"/>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r"/>
            <a:r>
              <a:rPr lang="en-US" sz="2800" i="1" dirty="0" smtClean="0"/>
              <a:t> Almost all hands-on labs!</a:t>
            </a:r>
            <a:endParaRPr lang="en-US" sz="2800" i="1" dirty="0"/>
          </a:p>
        </p:txBody>
      </p:sp>
    </p:spTree>
    <p:extLst>
      <p:ext uri="{BB962C8B-B14F-4D97-AF65-F5344CB8AC3E}">
        <p14:creationId xmlns:p14="http://schemas.microsoft.com/office/powerpoint/2010/main" val="6836615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06510" y="0"/>
            <a:ext cx="6085490" cy="6858000"/>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6632666" y="567414"/>
            <a:ext cx="5201982" cy="3348609"/>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chemeClr val="bg1"/>
                </a:solidFill>
                <a:cs typeface="Segoe UI Light" panose="020B0502040204020203" pitchFamily="34" charset="0"/>
              </a:rPr>
              <a:t>Download the Labs</a:t>
            </a:r>
          </a:p>
          <a:p>
            <a:pPr algn="ctr">
              <a:lnSpc>
                <a:spcPct val="90000"/>
              </a:lnSpc>
              <a:spcBef>
                <a:spcPct val="20000"/>
              </a:spcBef>
              <a:buSzPct val="80000"/>
            </a:pPr>
            <a:endParaRPr lang="en-US" sz="4000" dirty="0" smtClean="0">
              <a:solidFill>
                <a:schemeClr val="bg1"/>
              </a:solidFill>
              <a:cs typeface="Segoe UI Light" panose="020B0502040204020203" pitchFamily="34" charset="0"/>
            </a:endParaRPr>
          </a:p>
          <a:p>
            <a:pPr algn="ctr">
              <a:lnSpc>
                <a:spcPct val="90000"/>
              </a:lnSpc>
              <a:spcBef>
                <a:spcPct val="20000"/>
              </a:spcBef>
              <a:buSzPct val="80000"/>
            </a:pPr>
            <a:r>
              <a:rPr lang="en-US" sz="4000" dirty="0">
                <a:solidFill>
                  <a:schemeClr val="bg1"/>
                </a:solidFill>
                <a:cs typeface="Segoe UI Light" panose="020B0502040204020203" pitchFamily="34" charset="0"/>
              </a:rPr>
              <a:t>http://bit.ly/2jRnnK6</a:t>
            </a:r>
            <a:endParaRPr lang="en-US" sz="4000" dirty="0" smtClean="0">
              <a:solidFill>
                <a:schemeClr val="bg1"/>
              </a:solidFill>
              <a:cs typeface="Segoe UI Light" panose="020B0502040204020203" pitchFamily="34" charset="0"/>
            </a:endParaRPr>
          </a:p>
        </p:txBody>
      </p:sp>
      <p:sp>
        <p:nvSpPr>
          <p:cNvPr id="2" name="Rectangle 1"/>
          <p:cNvSpPr/>
          <p:nvPr/>
        </p:nvSpPr>
        <p:spPr bwMode="auto">
          <a:xfrm>
            <a:off x="7845972" y="5265683"/>
            <a:ext cx="2606565" cy="7041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Start Learning</a:t>
            </a:r>
          </a:p>
        </p:txBody>
      </p:sp>
    </p:spTree>
    <p:extLst>
      <p:ext uri="{BB962C8B-B14F-4D97-AF65-F5344CB8AC3E}">
        <p14:creationId xmlns:p14="http://schemas.microsoft.com/office/powerpoint/2010/main" val="392383319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51693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123</TotalTime>
  <Words>254</Words>
  <Application>Microsoft Office PowerPoint</Application>
  <PresentationFormat>Widescreen</PresentationFormat>
  <Paragraphs>38</Paragraphs>
  <Slides>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Segoe UI</vt:lpstr>
      <vt:lpstr>Segoe UI Light</vt:lpstr>
      <vt:lpstr>Segoe UI Semibold</vt:lpstr>
      <vt:lpstr>Wingdings</vt:lpstr>
      <vt:lpstr>1_MS1444_Windows Azure Template 16x9_r08a</vt:lpstr>
      <vt:lpstr>Welcome to Microsoft Azure for Research Training!</vt:lpstr>
      <vt:lpstr>Microsoft Azure for Research</vt:lpstr>
      <vt:lpstr>Azure Pass</vt:lpstr>
      <vt:lpstr>Course Agenda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Microsoft Azure for Research Training!</dc:title>
  <dc:creator>John Robbins</dc:creator>
  <cp:lastModifiedBy>Jeff Prosise</cp:lastModifiedBy>
  <cp:revision>44</cp:revision>
  <dcterms:created xsi:type="dcterms:W3CDTF">2015-09-13T18:55:09Z</dcterms:created>
  <dcterms:modified xsi:type="dcterms:W3CDTF">2017-02-16T03:09:07Z</dcterms:modified>
</cp:coreProperties>
</file>